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Default Extension="m4a" ContentType="audi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9"/>
  </p:notesMasterIdLst>
  <p:sldIdLst>
    <p:sldId id="256" r:id="rId2"/>
    <p:sldId id="257" r:id="rId3"/>
    <p:sldId id="259" r:id="rId4"/>
    <p:sldId id="258" r:id="rId5"/>
    <p:sldId id="261"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35"/>
    <p:restoredTop sz="65046"/>
  </p:normalViewPr>
  <p:slideViewPr>
    <p:cSldViewPr snapToGrid="0" snapToObjects="1">
      <p:cViewPr varScale="1">
        <p:scale>
          <a:sx n="70" d="100"/>
          <a:sy n="70" d="100"/>
        </p:scale>
        <p:origin x="928"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861A8-B14D-2748-A21D-B035BD0D6157}" type="datetimeFigureOut">
              <a:rPr lang="en-US" smtClean="0"/>
              <a:t>3/30/19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4C2E9-D259-C54C-85E4-465618FE5CAD}" type="slidenum">
              <a:rPr lang="en-US" smtClean="0"/>
              <a:t>‹#›</a:t>
            </a:fld>
            <a:endParaRPr lang="en-US"/>
          </a:p>
        </p:txBody>
      </p:sp>
    </p:spTree>
    <p:extLst>
      <p:ext uri="{BB962C8B-B14F-4D97-AF65-F5344CB8AC3E}">
        <p14:creationId xmlns:p14="http://schemas.microsoft.com/office/powerpoint/2010/main" val="179550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www.hsph.harvard.edu</a:t>
            </a:r>
            <a:r>
              <a:rPr lang="en-US" dirty="0" smtClean="0"/>
              <a:t>/</a:t>
            </a:r>
            <a:r>
              <a:rPr lang="en-US" dirty="0" err="1" smtClean="0"/>
              <a:t>nutritionsource</a:t>
            </a:r>
            <a:r>
              <a:rPr lang="en-US" dirty="0" smtClean="0"/>
              <a:t>/disease-prevention/diabetes-prevention/preventing-diabetes-full-story/</a:t>
            </a:r>
          </a:p>
          <a:p>
            <a:endParaRPr lang="en-US" smtClean="0"/>
          </a:p>
          <a:p>
            <a:endParaRPr lang="en-US"/>
          </a:p>
        </p:txBody>
      </p:sp>
      <p:sp>
        <p:nvSpPr>
          <p:cNvPr id="4" name="Slide Number Placeholder 3"/>
          <p:cNvSpPr>
            <a:spLocks noGrp="1"/>
          </p:cNvSpPr>
          <p:nvPr>
            <p:ph type="sldNum" sz="quarter" idx="10"/>
          </p:nvPr>
        </p:nvSpPr>
        <p:spPr/>
        <p:txBody>
          <a:bodyPr/>
          <a:lstStyle/>
          <a:p>
            <a:fld id="{0874C2E9-D259-C54C-85E4-465618FE5CAD}" type="slidenum">
              <a:rPr lang="en-US" smtClean="0"/>
              <a:t>2</a:t>
            </a:fld>
            <a:endParaRPr lang="en-US"/>
          </a:p>
        </p:txBody>
      </p:sp>
    </p:spTree>
    <p:extLst>
      <p:ext uri="{BB962C8B-B14F-4D97-AF65-F5344CB8AC3E}">
        <p14:creationId xmlns:p14="http://schemas.microsoft.com/office/powerpoint/2010/main" val="193118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diabetes is the leading cause of blindness and kidney failure among adults. It causes mild to severe nerve damage that, coupled with diabetes-related circulation problems, often leads to the loss of a leg or foot. Diabetes significantly increases the risk of heart disease. And it’s the seventh leading cause of death in the U.S., directly causing almost 70,000 deaths each year and contributing to thousands </a:t>
            </a:r>
            <a:r>
              <a:rPr lang="en-US" sz="1200" b="0" i="0" kern="1200" dirty="0" smtClean="0">
                <a:solidFill>
                  <a:schemeClr val="tx1"/>
                </a:solidFill>
                <a:effectLst/>
                <a:latin typeface="+mn-lt"/>
                <a:ea typeface="+mn-ea"/>
                <a:cs typeface="+mn-cs"/>
              </a:rPr>
              <a:t>more</a:t>
            </a:r>
          </a:p>
          <a:p>
            <a:endParaRPr lang="en-US" sz="1200" b="0" i="0" kern="1200" dirty="0" smtClean="0">
              <a:solidFill>
                <a:schemeClr val="tx1"/>
              </a:solidFill>
              <a:effectLst/>
              <a:latin typeface="+mn-lt"/>
              <a:ea typeface="+mn-ea"/>
              <a:cs typeface="+mn-cs"/>
            </a:endParaRPr>
          </a:p>
          <a:p>
            <a:r>
              <a:rPr lang="en-US" dirty="0" smtClean="0"/>
              <a:t>https://</a:t>
            </a:r>
            <a:r>
              <a:rPr lang="en-US" dirty="0" err="1" smtClean="0"/>
              <a:t>foodrevolution.org</a:t>
            </a:r>
            <a:r>
              <a:rPr lang="en-US" dirty="0" smtClean="0"/>
              <a:t>/blog/how-to-eat-to-prevent-diabetes/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874C2E9-D259-C54C-85E4-465618FE5CAD}" type="slidenum">
              <a:rPr lang="en-US" smtClean="0"/>
              <a:t>3</a:t>
            </a:fld>
            <a:endParaRPr lang="en-US"/>
          </a:p>
        </p:txBody>
      </p:sp>
    </p:spTree>
    <p:extLst>
      <p:ext uri="{BB962C8B-B14F-4D97-AF65-F5344CB8AC3E}">
        <p14:creationId xmlns:p14="http://schemas.microsoft.com/office/powerpoint/2010/main" val="567973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www.betterhealth.vic.gov.au</a:t>
            </a:r>
            <a:r>
              <a:rPr lang="en-US" dirty="0" smtClean="0"/>
              <a:t>/health/ten-tips/10-tips-to-help-prevent-type-2-diabetes</a:t>
            </a:r>
          </a:p>
          <a:p>
            <a:endParaRPr lang="en-US" dirty="0" smtClean="0"/>
          </a:p>
          <a:p>
            <a:r>
              <a:rPr lang="en-US" dirty="0" smtClean="0"/>
              <a:t>https://</a:t>
            </a:r>
            <a:r>
              <a:rPr lang="en-US" dirty="0" err="1" smtClean="0"/>
              <a:t>www.healthline.com</a:t>
            </a:r>
            <a:r>
              <a:rPr lang="en-US" dirty="0" smtClean="0"/>
              <a:t>/nutrition/prevent-diabetes</a:t>
            </a:r>
          </a:p>
          <a:p>
            <a:endParaRPr lang="en-US" dirty="0" smtClean="0"/>
          </a:p>
          <a:p>
            <a:r>
              <a:rPr lang="en-US" dirty="0" smtClean="0"/>
              <a:t>https://</a:t>
            </a:r>
            <a:r>
              <a:rPr lang="en-US" dirty="0" err="1" smtClean="0"/>
              <a:t>medlineplus.gov</a:t>
            </a:r>
            <a:r>
              <a:rPr lang="en-US" dirty="0" smtClean="0"/>
              <a:t>/</a:t>
            </a:r>
            <a:r>
              <a:rPr lang="en-US" dirty="0" err="1" smtClean="0"/>
              <a:t>howtopreventdiabetes.html</a:t>
            </a:r>
            <a:endParaRPr lang="en-US" dirty="0"/>
          </a:p>
        </p:txBody>
      </p:sp>
      <p:sp>
        <p:nvSpPr>
          <p:cNvPr id="4" name="Slide Number Placeholder 3"/>
          <p:cNvSpPr>
            <a:spLocks noGrp="1"/>
          </p:cNvSpPr>
          <p:nvPr>
            <p:ph type="sldNum" sz="quarter" idx="10"/>
          </p:nvPr>
        </p:nvSpPr>
        <p:spPr/>
        <p:txBody>
          <a:bodyPr/>
          <a:lstStyle/>
          <a:p>
            <a:fld id="{0874C2E9-D259-C54C-85E4-465618FE5CAD}" type="slidenum">
              <a:rPr lang="en-US" smtClean="0"/>
              <a:t>4</a:t>
            </a:fld>
            <a:endParaRPr lang="en-US"/>
          </a:p>
        </p:txBody>
      </p:sp>
    </p:spTree>
    <p:extLst>
      <p:ext uri="{BB962C8B-B14F-4D97-AF65-F5344CB8AC3E}">
        <p14:creationId xmlns:p14="http://schemas.microsoft.com/office/powerpoint/2010/main" val="204784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www.niddk.nih.gov</a:t>
            </a:r>
            <a:r>
              <a:rPr lang="en-US" dirty="0" smtClean="0"/>
              <a:t>/health-information/diabetes/financial-help-diabetes-care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874C2E9-D259-C54C-85E4-465618FE5CAD}" type="slidenum">
              <a:rPr lang="en-US" smtClean="0"/>
              <a:t>5</a:t>
            </a:fld>
            <a:endParaRPr lang="en-US"/>
          </a:p>
        </p:txBody>
      </p:sp>
    </p:spTree>
    <p:extLst>
      <p:ext uri="{BB962C8B-B14F-4D97-AF65-F5344CB8AC3E}">
        <p14:creationId xmlns:p14="http://schemas.microsoft.com/office/powerpoint/2010/main" val="194631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health.howstuffworks.com</a:t>
            </a:r>
            <a:r>
              <a:rPr lang="en-US" dirty="0" smtClean="0"/>
              <a:t>/diseases-conditions/diabetes/how-to-adjust-to-life-with-</a:t>
            </a:r>
            <a:r>
              <a:rPr lang="en-US" dirty="0" err="1" smtClean="0"/>
              <a:t>diabetes.htm</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874C2E9-D259-C54C-85E4-465618FE5CAD}" type="slidenum">
              <a:rPr lang="en-US" smtClean="0"/>
              <a:t>7</a:t>
            </a:fld>
            <a:endParaRPr lang="en-US"/>
          </a:p>
        </p:txBody>
      </p:sp>
    </p:spTree>
    <p:extLst>
      <p:ext uri="{BB962C8B-B14F-4D97-AF65-F5344CB8AC3E}">
        <p14:creationId xmlns:p14="http://schemas.microsoft.com/office/powerpoint/2010/main" val="66494813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1D2A9E1-911A-4C49-8582-14CFCFE188C9}" type="datetimeFigureOut">
              <a:rPr lang="en-US" smtClean="0"/>
              <a:t>3/30/19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EE8414B2-D4C5-8044-86E4-93BFD13B4220}" type="slidenum">
              <a:rPr lang="en-US" smtClean="0"/>
              <a:t>‹#›</a:t>
            </a:fld>
            <a:endParaRPr lang="en-US"/>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D2A9E1-911A-4C49-8582-14CFCFE188C9}" type="datetimeFigureOut">
              <a:rPr lang="en-US" smtClean="0"/>
              <a:t>3/30/19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51D2A9E1-911A-4C49-8582-14CFCFE188C9}" type="datetimeFigureOut">
              <a:rPr lang="en-US" smtClean="0"/>
              <a:t>3/30/19</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EE8414B2-D4C5-8044-86E4-93BFD13B4220}" type="slidenum">
              <a:rPr lang="en-US" smtClean="0"/>
              <a:t>‹#›</a:t>
            </a:fld>
            <a:endParaRPr lang="en-US"/>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D2A9E1-911A-4C49-8582-14CFCFE188C9}" type="datetimeFigureOut">
              <a:rPr lang="en-US" smtClean="0"/>
              <a:t>3/30/19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D2A9E1-911A-4C49-8582-14CFCFE188C9}" type="datetimeFigureOut">
              <a:rPr lang="en-US" smtClean="0"/>
              <a:t>3/30/19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8414B2-D4C5-8044-86E4-93BFD13B4220}"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1D2A9E1-911A-4C49-8582-14CFCFE188C9}" type="datetimeFigureOut">
              <a:rPr lang="en-US" smtClean="0"/>
              <a:t>3/30/19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8414B2-D4C5-8044-86E4-93BFD13B4220}"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2A9E1-911A-4C49-8582-14CFCFE188C9}" type="datetimeFigureOut">
              <a:rPr lang="en-US" smtClean="0"/>
              <a:t>3/30/19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D2A9E1-911A-4C49-8582-14CFCFE188C9}" type="datetimeFigureOut">
              <a:rPr lang="en-US" smtClean="0"/>
              <a:t>3/30/19</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D2A9E1-911A-4C49-8582-14CFCFE188C9}" type="datetimeFigureOut">
              <a:rPr lang="en-US" smtClean="0"/>
              <a:t>3/30/19</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D2A9E1-911A-4C49-8582-14CFCFE188C9}" type="datetimeFigureOut">
              <a:rPr lang="en-US" smtClean="0"/>
              <a:t>3/30/19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D2A9E1-911A-4C49-8582-14CFCFE188C9}" type="datetimeFigureOut">
              <a:rPr lang="en-US" smtClean="0"/>
              <a:t>3/30/19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414B2-D4C5-8044-86E4-93BFD13B4220}" type="slidenum">
              <a:rPr lang="en-US" smtClean="0"/>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microsoft.com/office/2007/relationships/hdphoto" Target="../media/hdphoto1.wdp"/><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1D2A9E1-911A-4C49-8582-14CFCFE188C9}" type="datetimeFigureOut">
              <a:rPr lang="en-US" smtClean="0"/>
              <a:t>3/30/19</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EE8414B2-D4C5-8044-86E4-93BFD13B4220}" type="slidenum">
              <a:rPr lang="en-US" smtClean="0"/>
              <a:t>‹#›</a:t>
            </a:fld>
            <a:endParaRPr lang="en-US"/>
          </a:p>
        </p:txBody>
      </p:sp>
    </p:spTree>
    <p:extLst>
      <p:ext uri="{BB962C8B-B14F-4D97-AF65-F5344CB8AC3E}">
        <p14:creationId xmlns:p14="http://schemas.microsoft.com/office/powerpoint/2010/main" val="14467369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5.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5.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5.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5.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5.png"/><Relationship Id="rId1" Type="http://schemas.microsoft.com/office/2007/relationships/media" Target="../media/media5.m4a"/><Relationship Id="rId2"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png"/><Relationship Id="rId1" Type="http://schemas.microsoft.com/office/2007/relationships/media" Target="../media/media6.m4a"/><Relationship Id="rId2"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5.png"/><Relationship Id="rId1" Type="http://schemas.microsoft.com/office/2007/relationships/media" Target="../media/media7.m4a"/><Relationship Id="rId2" Type="http://schemas.openxmlformats.org/officeDocument/2006/relationships/audio" Target="../media/media7.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Diabetes: role of education and managing</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	</a:t>
            </a:r>
            <a:r>
              <a:rPr lang="en-US" dirty="0" smtClean="0"/>
              <a:t>		by:</a:t>
            </a:r>
          </a:p>
          <a:p>
            <a:r>
              <a:rPr lang="en-US" dirty="0"/>
              <a:t>	</a:t>
            </a:r>
            <a:r>
              <a:rPr lang="en-US" dirty="0" smtClean="0"/>
              <a:t>	        Knarik Piloyan</a:t>
            </a:r>
          </a:p>
          <a:p>
            <a:r>
              <a:rPr lang="en-US" dirty="0"/>
              <a:t>	</a:t>
            </a:r>
            <a:r>
              <a:rPr lang="en-US" dirty="0" smtClean="0"/>
              <a:t>	         HMGT 575 </a:t>
            </a: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64875139"/>
      </p:ext>
    </p:extLst>
  </p:cSld>
  <p:clrMapOvr>
    <a:masterClrMapping/>
  </p:clrMapOvr>
  <mc:AlternateContent xmlns:mc="http://schemas.openxmlformats.org/markup-compatibility/2006" xmlns:p14="http://schemas.microsoft.com/office/powerpoint/2010/main">
    <mc:Choice Requires="p14">
      <p:transition spd="slow" p14:dur="2000" advTm="13788"/>
    </mc:Choice>
    <mc:Fallback xmlns="">
      <p:transition spd="slow" advTm="137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diabetes</a:t>
            </a:r>
            <a:endParaRPr lang="en-US" dirty="0"/>
          </a:p>
        </p:txBody>
      </p:sp>
      <p:sp>
        <p:nvSpPr>
          <p:cNvPr id="3" name="Content Placeholder 2"/>
          <p:cNvSpPr>
            <a:spLocks noGrp="1"/>
          </p:cNvSpPr>
          <p:nvPr>
            <p:ph idx="1"/>
          </p:nvPr>
        </p:nvSpPr>
        <p:spPr/>
        <p:txBody>
          <a:bodyPr/>
          <a:lstStyle/>
          <a:p>
            <a:r>
              <a:rPr lang="en-US" dirty="0" smtClean="0"/>
              <a:t>Type I: chronic condition in which the pancreas delivers little or no insulin. </a:t>
            </a:r>
          </a:p>
          <a:p>
            <a:pPr lvl="1"/>
            <a:r>
              <a:rPr lang="en-US" dirty="0" smtClean="0"/>
              <a:t>Usually seen among childhood through adolescences stages</a:t>
            </a:r>
          </a:p>
          <a:p>
            <a:r>
              <a:rPr lang="en-US" dirty="0" smtClean="0"/>
              <a:t>Type II: Most common type, occurs when the body winds up plainly impervious to insulin or doesn't make enough insulin</a:t>
            </a:r>
          </a:p>
          <a:p>
            <a:pPr lvl="1"/>
            <a:r>
              <a:rPr lang="en-US" dirty="0" smtClean="0"/>
              <a:t>Usually seen among middle aged and older adults but can appear in young people</a:t>
            </a:r>
          </a:p>
          <a:p>
            <a:r>
              <a:rPr lang="en-US" dirty="0" smtClean="0"/>
              <a:t>Both types have no cure, but have numerous of treatment plans</a:t>
            </a:r>
          </a:p>
          <a:p>
            <a:endParaRPr lang="en-US"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2244501"/>
      </p:ext>
    </p:extLst>
  </p:cSld>
  <p:clrMapOvr>
    <a:masterClrMapping/>
  </p:clrMapOvr>
  <mc:AlternateContent xmlns:mc="http://schemas.openxmlformats.org/markup-compatibility/2006" xmlns:p14="http://schemas.microsoft.com/office/powerpoint/2010/main">
    <mc:Choice Requires="p14">
      <p:transition spd="slow" p14:dur="2000" advTm="70300"/>
    </mc:Choice>
    <mc:Fallback xmlns="">
      <p:transition spd="slow" advTm="70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Facts</a:t>
            </a:r>
            <a:endParaRPr lang="en-US" dirty="0"/>
          </a:p>
        </p:txBody>
      </p:sp>
      <p:sp>
        <p:nvSpPr>
          <p:cNvPr id="3" name="Content Placeholder 2"/>
          <p:cNvSpPr>
            <a:spLocks noGrp="1"/>
          </p:cNvSpPr>
          <p:nvPr>
            <p:ph idx="1"/>
          </p:nvPr>
        </p:nvSpPr>
        <p:spPr/>
        <p:txBody>
          <a:bodyPr/>
          <a:lstStyle/>
          <a:p>
            <a:r>
              <a:rPr lang="en-US" dirty="0" smtClean="0"/>
              <a:t>It is estimated that 70% of people with prediabetes go on to develop type 2 diabetes. Fortunately, progressing from prediabetes to diabetes isn’t inevitable. </a:t>
            </a:r>
          </a:p>
          <a:p>
            <a:r>
              <a:rPr lang="en-US" dirty="0" smtClean="0"/>
              <a:t>Although there are certain factors you cannot change- for example: genes, age, or past behavior- there are many actions you can take to reduce the risk of diabetes. </a:t>
            </a:r>
          </a:p>
          <a:p>
            <a:r>
              <a:rPr lang="en-US" dirty="0" smtClean="0"/>
              <a:t>Diabetes is the leading cause of blindness and kidney failure among adults; it causes mild to severe nerve damage and increases the risk of heart disease. </a:t>
            </a:r>
          </a:p>
          <a:p>
            <a:r>
              <a:rPr lang="en-US" dirty="0" smtClean="0"/>
              <a:t>Many conventional diabetes diets rely on meat or grains as the major calorie source: high-nutrient, low glycemic load foods are the optimal foods for diabetics. </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62402164"/>
      </p:ext>
    </p:extLst>
  </p:cSld>
  <p:clrMapOvr>
    <a:masterClrMapping/>
  </p:clrMapOvr>
  <mc:AlternateContent xmlns:mc="http://schemas.openxmlformats.org/markup-compatibility/2006" xmlns:p14="http://schemas.microsoft.com/office/powerpoint/2010/main">
    <mc:Choice Requires="p14">
      <p:transition spd="slow" p14:dur="2000" advTm="78388"/>
    </mc:Choice>
    <mc:Fallback xmlns="">
      <p:transition spd="slow" advTm="78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a:t>
            </a:r>
            <a:endParaRPr lang="en-US" dirty="0"/>
          </a:p>
        </p:txBody>
      </p:sp>
      <p:sp>
        <p:nvSpPr>
          <p:cNvPr id="3" name="Content Placeholder 2"/>
          <p:cNvSpPr>
            <a:spLocks noGrp="1"/>
          </p:cNvSpPr>
          <p:nvPr>
            <p:ph idx="1"/>
          </p:nvPr>
        </p:nvSpPr>
        <p:spPr/>
        <p:txBody>
          <a:bodyPr/>
          <a:lstStyle/>
          <a:p>
            <a:r>
              <a:rPr lang="en-US" dirty="0" smtClean="0"/>
              <a:t>Most type 2 diabetes are making changes to your lifestyle:</a:t>
            </a:r>
          </a:p>
          <a:p>
            <a:pPr lvl="1"/>
            <a:r>
              <a:rPr lang="en-US" dirty="0" smtClean="0"/>
              <a:t>Managing weight</a:t>
            </a:r>
          </a:p>
          <a:p>
            <a:pPr lvl="1"/>
            <a:r>
              <a:rPr lang="en-US" dirty="0" smtClean="0"/>
              <a:t>Exercise regularly</a:t>
            </a:r>
          </a:p>
          <a:p>
            <a:pPr lvl="1"/>
            <a:r>
              <a:rPr lang="en-US" dirty="0" smtClean="0"/>
              <a:t>Eating a balanced, healthy diet</a:t>
            </a:r>
          </a:p>
          <a:p>
            <a:pPr lvl="1"/>
            <a:r>
              <a:rPr lang="en-US" dirty="0" smtClean="0"/>
              <a:t>Limit alcohol intake and quitting smoking</a:t>
            </a:r>
          </a:p>
          <a:p>
            <a:pPr lvl="1"/>
            <a:r>
              <a:rPr lang="en-US" dirty="0" smtClean="0"/>
              <a:t>Control your blood pressure and reduce your risk of cardiovascular disease</a:t>
            </a: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00765727"/>
      </p:ext>
    </p:extLst>
  </p:cSld>
  <p:clrMapOvr>
    <a:masterClrMapping/>
  </p:clrMapOvr>
  <mc:AlternateContent xmlns:mc="http://schemas.openxmlformats.org/markup-compatibility/2006" xmlns:p14="http://schemas.microsoft.com/office/powerpoint/2010/main">
    <mc:Choice Requires="p14">
      <p:transition spd="slow" p14:dur="2000" advTm="30996"/>
    </mc:Choice>
    <mc:Fallback xmlns="">
      <p:transition spd="slow" advTm="30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finance prevention: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According to the American Diabetes Association (ADA), the average cost of healthcare for a person with diabetes is $37,141 a year. </a:t>
            </a:r>
          </a:p>
          <a:p>
            <a:r>
              <a:rPr lang="en-US" dirty="0" smtClean="0"/>
              <a:t>Starting in 2014, the Affordable Care Act (ACA) prevents insurers from denying coverage or charging higher premiums to people with preexisting conditions, such as diabetes. </a:t>
            </a:r>
          </a:p>
          <a:p>
            <a:r>
              <a:rPr lang="en-US" dirty="0" smtClean="0"/>
              <a:t>Private Health insurance</a:t>
            </a:r>
          </a:p>
          <a:p>
            <a:pPr lvl="1"/>
            <a:r>
              <a:rPr lang="en-US" dirty="0" smtClean="0"/>
              <a:t>Group health insurance</a:t>
            </a:r>
          </a:p>
          <a:p>
            <a:pPr lvl="1"/>
            <a:r>
              <a:rPr lang="en-US" dirty="0" smtClean="0"/>
              <a:t>Individual Health insurance </a:t>
            </a:r>
          </a:p>
          <a:p>
            <a:r>
              <a:rPr lang="en-US" dirty="0" smtClean="0"/>
              <a:t>Medicare </a:t>
            </a:r>
          </a:p>
          <a:p>
            <a:pPr lvl="1"/>
            <a:r>
              <a:rPr lang="en-US" dirty="0" smtClean="0"/>
              <a:t>Medicare helps pay for the diabetes services, supplies, and some equipment and for some preventive services for people who are at risk for diabetes, </a:t>
            </a:r>
          </a:p>
          <a:p>
            <a:pPr lvl="2"/>
            <a:r>
              <a:rPr lang="en-US" dirty="0" smtClean="0"/>
              <a:t>Coinsurance or deductibles may apply for some. </a:t>
            </a:r>
          </a:p>
          <a:p>
            <a:pPr lvl="1"/>
            <a:r>
              <a:rPr lang="en-US" dirty="0" err="1" smtClean="0"/>
              <a:t>Medigap</a:t>
            </a:r>
            <a:endParaRPr lang="en-US" dirty="0" smtClean="0"/>
          </a:p>
          <a:p>
            <a:r>
              <a:rPr lang="en-US" dirty="0" smtClean="0"/>
              <a:t>Medicaid</a:t>
            </a:r>
          </a:p>
          <a:p>
            <a:r>
              <a:rPr lang="en-US" dirty="0" smtClean="0"/>
              <a:t>Clinical Trials</a:t>
            </a:r>
            <a:endParaRPr lang="en-US"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31455267"/>
      </p:ext>
    </p:extLst>
  </p:cSld>
  <p:clrMapOvr>
    <a:masterClrMapping/>
  </p:clrMapOvr>
  <mc:AlternateContent xmlns:mc="http://schemas.openxmlformats.org/markup-compatibility/2006" xmlns:p14="http://schemas.microsoft.com/office/powerpoint/2010/main">
    <mc:Choice Requires="p14">
      <p:transition spd="slow" p14:dur="2000" advTm="165586"/>
    </mc:Choice>
    <mc:Fallback xmlns="">
      <p:transition spd="slow" advTm="165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federal programs</a:t>
            </a:r>
            <a:endParaRPr lang="en-US" dirty="0"/>
          </a:p>
        </p:txBody>
      </p:sp>
      <p:sp>
        <p:nvSpPr>
          <p:cNvPr id="3" name="Content Placeholder 2"/>
          <p:cNvSpPr>
            <a:spLocks noGrp="1"/>
          </p:cNvSpPr>
          <p:nvPr>
            <p:ph idx="1"/>
          </p:nvPr>
        </p:nvSpPr>
        <p:spPr/>
        <p:txBody>
          <a:bodyPr/>
          <a:lstStyle/>
          <a:p>
            <a:r>
              <a:rPr lang="en-US" dirty="0" smtClean="0"/>
              <a:t>Department of Veterans Affairs</a:t>
            </a:r>
          </a:p>
          <a:p>
            <a:r>
              <a:rPr lang="en-US" dirty="0" smtClean="0"/>
              <a:t>TRICARE</a:t>
            </a:r>
          </a:p>
          <a:p>
            <a:r>
              <a:rPr lang="en-US" dirty="0" smtClean="0"/>
              <a:t>The Indian Health Service</a:t>
            </a:r>
          </a:p>
          <a:p>
            <a:r>
              <a:rPr lang="en-US" dirty="0" smtClean="0"/>
              <a:t>Bureau of Primary Health Care</a:t>
            </a:r>
          </a:p>
          <a:p>
            <a:r>
              <a:rPr lang="en-US" dirty="0" smtClean="0"/>
              <a:t>Social Security Administration</a:t>
            </a:r>
          </a:p>
          <a:p>
            <a:r>
              <a:rPr lang="en-US" dirty="0" smtClean="0"/>
              <a:t>Social Security Disability Insurance (SSDI)</a:t>
            </a:r>
          </a:p>
          <a:p>
            <a:r>
              <a:rPr lang="en-US" dirty="0" smtClean="0"/>
              <a:t>Supplemental Security Income (SSI)</a:t>
            </a:r>
          </a:p>
          <a:p>
            <a:r>
              <a:rPr lang="en-US" dirty="0" smtClean="0"/>
              <a:t>Women, Infants, and Children (WIC)</a:t>
            </a: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53940144"/>
      </p:ext>
    </p:extLst>
  </p:cSld>
  <p:clrMapOvr>
    <a:masterClrMapping/>
  </p:clrMapOvr>
  <mc:AlternateContent xmlns:mc="http://schemas.openxmlformats.org/markup-compatibility/2006" xmlns:p14="http://schemas.microsoft.com/office/powerpoint/2010/main">
    <mc:Choice Requires="p14">
      <p:transition spd="slow" p14:dur="2000" advTm="27651"/>
    </mc:Choice>
    <mc:Fallback xmlns="">
      <p:transition spd="slow" advTm="276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Adapting to diabetes</a:t>
            </a:r>
            <a:endParaRPr lang="en-US" dirty="0"/>
          </a:p>
        </p:txBody>
      </p:sp>
      <p:sp>
        <p:nvSpPr>
          <p:cNvPr id="3" name="Content Placeholder 2"/>
          <p:cNvSpPr>
            <a:spLocks noGrp="1"/>
          </p:cNvSpPr>
          <p:nvPr>
            <p:ph idx="1"/>
          </p:nvPr>
        </p:nvSpPr>
        <p:spPr/>
        <p:txBody>
          <a:bodyPr>
            <a:normAutofit lnSpcReduction="10000"/>
          </a:bodyPr>
          <a:lstStyle/>
          <a:p>
            <a:r>
              <a:rPr lang="en-US" dirty="0" smtClean="0"/>
              <a:t>Diabetes impacts every aspect of life- from food preparation and eating to family planning. </a:t>
            </a:r>
          </a:p>
          <a:p>
            <a:r>
              <a:rPr lang="en-US" dirty="0" smtClean="0"/>
              <a:t>Having diabetes requires the ability to adapt. It takes a lot of energy to balance your control of blood glucose levels with other physical, emotional, and social priorities. </a:t>
            </a:r>
          </a:p>
          <a:p>
            <a:pPr lvl="1"/>
            <a:r>
              <a:rPr lang="en-US" dirty="0" smtClean="0"/>
              <a:t>Active role in treatments</a:t>
            </a:r>
          </a:p>
          <a:p>
            <a:pPr lvl="1"/>
            <a:r>
              <a:rPr lang="en-US" dirty="0" smtClean="0"/>
              <a:t>Visits to PCP’s office</a:t>
            </a:r>
          </a:p>
          <a:p>
            <a:pPr lvl="1"/>
            <a:r>
              <a:rPr lang="en-US" dirty="0" smtClean="0"/>
              <a:t>Medical costs</a:t>
            </a:r>
          </a:p>
          <a:p>
            <a:pPr lvl="1"/>
            <a:r>
              <a:rPr lang="en-US" dirty="0" smtClean="0"/>
              <a:t>Support groups</a:t>
            </a:r>
          </a:p>
          <a:p>
            <a:pPr lvl="1"/>
            <a:r>
              <a:rPr lang="en-US" dirty="0" smtClean="0"/>
              <a:t>Food plan</a:t>
            </a:r>
          </a:p>
          <a:p>
            <a:pPr lvl="1"/>
            <a:r>
              <a:rPr lang="en-US" dirty="0" smtClean="0"/>
              <a:t>Support from family</a:t>
            </a:r>
          </a:p>
          <a:p>
            <a:r>
              <a:rPr lang="en-US" dirty="0" smtClean="0"/>
              <a:t>The ultimate goal of any medical adaptation is choosing a better quality of life for the patient. </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0434620"/>
      </p:ext>
    </p:extLst>
  </p:cSld>
  <p:clrMapOvr>
    <a:masterClrMapping/>
  </p:clrMapOvr>
  <mc:AlternateContent xmlns:mc="http://schemas.openxmlformats.org/markup-compatibility/2006" xmlns:p14="http://schemas.microsoft.com/office/powerpoint/2010/main">
    <mc:Choice Requires="p14">
      <p:transition spd="slow" p14:dur="2000" advTm="95882"/>
    </mc:Choice>
    <mc:Fallback xmlns="">
      <p:transition spd="slow" advTm="95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1691</TotalTime>
  <Words>573</Words>
  <Application>Microsoft Macintosh PowerPoint</Application>
  <PresentationFormat>Widescreen</PresentationFormat>
  <Paragraphs>69</Paragraphs>
  <Slides>7</Slides>
  <Notes>5</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Rockwell</vt:lpstr>
      <vt:lpstr>Rockwell Condensed</vt:lpstr>
      <vt:lpstr>Rockwell Extra Bold</vt:lpstr>
      <vt:lpstr>Wingdings</vt:lpstr>
      <vt:lpstr>Wood Type</vt:lpstr>
      <vt:lpstr>Diabetes: role of education and managing</vt:lpstr>
      <vt:lpstr>Define diabetes</vt:lpstr>
      <vt:lpstr>Prevention: Facts</vt:lpstr>
      <vt:lpstr>Prevention</vt:lpstr>
      <vt:lpstr>How to finance prevention: </vt:lpstr>
      <vt:lpstr>Other federal programs</vt:lpstr>
      <vt:lpstr>Adapting to diabetes</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role of education and managing</dc:title>
  <dc:creator>Piloyan, Knarik Katie</dc:creator>
  <cp:lastModifiedBy>Piloyan, Knarik Katie</cp:lastModifiedBy>
  <cp:revision>11</cp:revision>
  <dcterms:created xsi:type="dcterms:W3CDTF">2019-03-19T02:02:03Z</dcterms:created>
  <dcterms:modified xsi:type="dcterms:W3CDTF">2019-03-30T23:05:26Z</dcterms:modified>
</cp:coreProperties>
</file>